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Gagalin" panose="020B0604020202020204" charset="0"/>
      <p:regular r:id="rId16"/>
    </p:embeddedFont>
    <p:embeddedFont>
      <p:font typeface="Georgia Pro" panose="02040502050405020303" pitchFamily="18" charset="0"/>
      <p:regular r:id="rId17"/>
    </p:embeddedFont>
    <p:embeddedFont>
      <p:font typeface="Georgia Pro Bold" panose="020B0604020202020204" charset="0"/>
      <p:regular r:id="rId18"/>
    </p:embeddedFont>
    <p:embeddedFont>
      <p:font typeface="Georgia Pro Condensed" panose="020B0604020202020204" charset="0"/>
      <p:regular r:id="rId19"/>
    </p:embeddedFont>
    <p:embeddedFont>
      <p:font typeface="Georgia Pro Condensed Bold" panose="020B0604020202020204" charset="0"/>
      <p:regular r:id="rId20"/>
    </p:embeddedFont>
    <p:embeddedFont>
      <p:font typeface="Impact" panose="020B0806030902050204" pitchFamily="34" charset="0"/>
      <p:regular r:id="rId21"/>
    </p:embeddedFont>
    <p:embeddedFont>
      <p:font typeface="Protest Riot" panose="020B0604020202020204" charset="0"/>
      <p:regular r:id="rId22"/>
    </p:embeddedFont>
    <p:embeddedFont>
      <p:font typeface="Yeseva One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58060"/>
            <a:ext cx="18283381" cy="9683309"/>
          </a:xfrm>
          <a:custGeom>
            <a:avLst/>
            <a:gdLst/>
            <a:ahLst/>
            <a:cxnLst/>
            <a:rect l="l" t="t" r="r" b="b"/>
            <a:pathLst>
              <a:path w="18283381" h="9683309">
                <a:moveTo>
                  <a:pt x="0" y="0"/>
                </a:moveTo>
                <a:lnTo>
                  <a:pt x="18283381" y="0"/>
                </a:lnTo>
                <a:lnTo>
                  <a:pt x="18283381" y="9683308"/>
                </a:lnTo>
                <a:lnTo>
                  <a:pt x="0" y="968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67" r="-306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3615163" y="301846"/>
            <a:ext cx="2034639" cy="1940104"/>
          </a:xfrm>
          <a:custGeom>
            <a:avLst/>
            <a:gdLst/>
            <a:ahLst/>
            <a:cxnLst/>
            <a:rect l="l" t="t" r="r" b="b"/>
            <a:pathLst>
              <a:path w="2034639" h="1940104">
                <a:moveTo>
                  <a:pt x="0" y="0"/>
                </a:moveTo>
                <a:lnTo>
                  <a:pt x="2034639" y="0"/>
                </a:lnTo>
                <a:lnTo>
                  <a:pt x="2034639" y="1940104"/>
                </a:lnTo>
                <a:lnTo>
                  <a:pt x="0" y="1940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831560" y="7298"/>
            <a:ext cx="8523982" cy="183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9"/>
              </a:lnSpc>
            </a:pPr>
            <a:r>
              <a:rPr lang="en-US" sz="1069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InnovAct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4786" y="2338067"/>
            <a:ext cx="15681912" cy="84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9"/>
              </a:lnSpc>
            </a:pPr>
            <a:r>
              <a:rPr lang="en-US" sz="4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TRACK CHOSEN: BLOCKCHAIN +AI/ML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749" y="3613751"/>
            <a:ext cx="17830337" cy="770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9"/>
              </a:lnSpc>
            </a:pPr>
            <a:r>
              <a:rPr lang="en-US" sz="4485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PROBLEM STATEMENT TITLE: HEALTHCARE DATA CHALLENGES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40058" y="4803001"/>
            <a:ext cx="3722741" cy="764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49"/>
              </a:lnSpc>
              <a:spcBef>
                <a:spcPct val="0"/>
              </a:spcBef>
            </a:pPr>
            <a:r>
              <a:rPr lang="en-US" sz="46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TEAM NAME: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45705" y="6828570"/>
            <a:ext cx="17830722" cy="315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TEAM MEMBERS: 1. KESHAV SUKHIJA: 23BIT0262</a:t>
            </a:r>
          </a:p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                                                 2. AAYUSH HEMANT SINGH:23BIT0226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                                            3. AAKASH GURUMURTHI:23BIT0245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                                    4. SHATAKSHI SINGH:25BYB0011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                  5.SAMBHAVI:25BIT0334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75955" y="4812526"/>
            <a:ext cx="4013110" cy="77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MEDIWALLET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21573" y="5770107"/>
            <a:ext cx="6312202" cy="726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YUKTI ID: IR2025-995911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8198" y="519022"/>
            <a:ext cx="1373413" cy="1399861"/>
          </a:xfrm>
          <a:custGeom>
            <a:avLst/>
            <a:gdLst/>
            <a:ahLst/>
            <a:cxnLst/>
            <a:rect l="l" t="t" r="r" b="b"/>
            <a:pathLst>
              <a:path w="1373413" h="1399861">
                <a:moveTo>
                  <a:pt x="0" y="0"/>
                </a:moveTo>
                <a:lnTo>
                  <a:pt x="1373412" y="0"/>
                </a:lnTo>
                <a:lnTo>
                  <a:pt x="1373412" y="1399860"/>
                </a:lnTo>
                <a:lnTo>
                  <a:pt x="0" y="13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23702"/>
            <a:ext cx="16230409" cy="2326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 dirty="0" err="1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MediWallet</a:t>
            </a:r>
            <a:r>
              <a:rPr lang="en-US" sz="4400" b="1" dirty="0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is built using a modern full-stack approach: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  <a:endParaRPr lang="en-US" sz="4400" b="1" dirty="0">
              <a:solidFill>
                <a:srgbClr val="FFFFFF"/>
              </a:solidFill>
              <a:latin typeface="Georgia Pro Condensed Bold"/>
              <a:ea typeface="Georgia Pro Condensed Bold"/>
              <a:cs typeface="Georgia Pro Condensed Bold"/>
              <a:sym typeface="Georgia Pro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23082" y="429009"/>
            <a:ext cx="11202927" cy="1362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19"/>
              </a:lnSpc>
              <a:spcBef>
                <a:spcPct val="0"/>
              </a:spcBef>
            </a:pPr>
            <a:r>
              <a:rPr lang="en-US" sz="8299" b="1" dirty="0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Technology Stack: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904" y="2949644"/>
            <a:ext cx="14793147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LAYER                                    TECHNOLOGIES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39" y="4005424"/>
            <a:ext cx="2585905" cy="516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FRONTEND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0136" y="4005424"/>
            <a:ext cx="5333802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React.js, HTML5, CSS3, ethers.js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5359" y="4896542"/>
            <a:ext cx="1767284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BACKEND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00136" y="4798757"/>
            <a:ext cx="3025874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Node.js, Express.js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789351"/>
            <a:ext cx="3790482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BLOCKCHAIN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09785" y="5709234"/>
            <a:ext cx="11938337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Solidity, Ethereum (Ganache for local dev)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0024" y="6650092"/>
            <a:ext cx="4897835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DECENTRALIZED STORAGE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76770" y="6650091"/>
            <a:ext cx="5953830" cy="505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IPFS (</a:t>
            </a:r>
            <a:r>
              <a:rPr lang="en-US" sz="3100" dirty="0" err="1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InterPlanetary</a:t>
            </a:r>
            <a:r>
              <a:rPr lang="en-US" sz="31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File System)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5359" y="7510834"/>
            <a:ext cx="2643287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FILE HASHING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76770" y="7510834"/>
            <a:ext cx="2643287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SHA-256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0023" y="8403643"/>
            <a:ext cx="3790479" cy="505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AUTHENTICATION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8784" y="8308393"/>
            <a:ext cx="4897835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JSON Web Tokens (JWT)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70729" y="9267877"/>
            <a:ext cx="2645081" cy="505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QR CODES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97791" y="9172627"/>
            <a:ext cx="1979910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qrcode.react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17545" y="3000253"/>
            <a:ext cx="16141755" cy="541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117609" y="10046386"/>
            <a:ext cx="16141755" cy="541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17481" y="3865314"/>
            <a:ext cx="16141755" cy="541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17259236" y="3054419"/>
            <a:ext cx="0" cy="706518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8136434" y="3000253"/>
            <a:ext cx="0" cy="706518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H="1">
            <a:off x="1098559" y="2981203"/>
            <a:ext cx="0" cy="706518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" r="-1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3988" y="489666"/>
            <a:ext cx="1852928" cy="1078067"/>
          </a:xfrm>
          <a:custGeom>
            <a:avLst/>
            <a:gdLst/>
            <a:ahLst/>
            <a:cxnLst/>
            <a:rect l="l" t="t" r="r" b="b"/>
            <a:pathLst>
              <a:path w="1852928" h="1078067">
                <a:moveTo>
                  <a:pt x="0" y="0"/>
                </a:moveTo>
                <a:lnTo>
                  <a:pt x="1852928" y="0"/>
                </a:lnTo>
                <a:lnTo>
                  <a:pt x="1852928" y="1078068"/>
                </a:lnTo>
                <a:lnTo>
                  <a:pt x="0" y="1078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2853" y="346791"/>
            <a:ext cx="18979842" cy="117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b="1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SECURITY AND PRIVACY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4012" y="1819897"/>
            <a:ext cx="17973988" cy="803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&gt;&gt; Security isn’t just a feature—it’s the foundation of MediWallet.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&gt;&gt;Privacy by Design: Your identity and your medical data are kept separate. Files stay off-chain on IPFS, while the blockchain keeps an immutable proof that the file exists.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&gt;&gt;Content-Addressed Storage: Files are referenced by their unique content hash. Any change to a file instantly changes its hash, so tampering is easy to detect.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&gt;&gt;Patient-Controlled Access: The QR code is the key. Only the patient can generate and share it, giving explicit, revocable consent every time.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&gt;&gt;End-to-End Integrity: Every uploaded file gets a hash that’s logged on the blockchain, creating a verifiable audit trail. You can always prove your records are authentic and unaltered.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906935" y="-5883025"/>
            <a:ext cx="7649878" cy="7649878"/>
          </a:xfrm>
          <a:custGeom>
            <a:avLst/>
            <a:gdLst/>
            <a:ahLst/>
            <a:cxnLst/>
            <a:rect l="l" t="t" r="r" b="b"/>
            <a:pathLst>
              <a:path w="7649878" h="7649878">
                <a:moveTo>
                  <a:pt x="7649878" y="0"/>
                </a:moveTo>
                <a:lnTo>
                  <a:pt x="0" y="0"/>
                </a:lnTo>
                <a:lnTo>
                  <a:pt x="0" y="7649877"/>
                </a:lnTo>
                <a:lnTo>
                  <a:pt x="7649878" y="7649877"/>
                </a:lnTo>
                <a:lnTo>
                  <a:pt x="76498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9660" y="643595"/>
            <a:ext cx="2628900" cy="1123257"/>
          </a:xfrm>
          <a:custGeom>
            <a:avLst/>
            <a:gdLst/>
            <a:ahLst/>
            <a:cxnLst/>
            <a:rect l="l" t="t" r="r" b="b"/>
            <a:pathLst>
              <a:path w="2628900" h="1123257">
                <a:moveTo>
                  <a:pt x="0" y="0"/>
                </a:moveTo>
                <a:lnTo>
                  <a:pt x="2628900" y="0"/>
                </a:lnTo>
                <a:lnTo>
                  <a:pt x="2628900" y="1123257"/>
                </a:lnTo>
                <a:lnTo>
                  <a:pt x="0" y="1123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61570" y="194947"/>
            <a:ext cx="9159030" cy="1409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b="1" dirty="0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DEMO FLOW: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212341"/>
            <a:ext cx="17922903" cy="753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~Let’s walk through the “Golden Path” of </a:t>
            </a:r>
            <a:r>
              <a:rPr lang="en-US" sz="3300" dirty="0" err="1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MediWallet</a:t>
            </a: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: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endParaRPr lang="en-US" sz="3300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</a:t>
            </a:r>
            <a:r>
              <a:rPr lang="en-US" sz="3300" b="1" dirty="0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Login &amp; Upload</a:t>
            </a: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: The patient logs in and uploads a new PDF lab report.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endParaRPr lang="en-US" sz="3300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</a:t>
            </a:r>
            <a:r>
              <a:rPr lang="en-US" sz="3300" b="1" dirty="0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Decentralize &amp; Verify</a:t>
            </a: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: The file is stored on IPFS, and its unique hash and timestamp are recorded on the blockchain.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endParaRPr lang="en-US" sz="3300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</a:t>
            </a:r>
            <a:r>
              <a:rPr lang="en-US" sz="3300" b="1" dirty="0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Generate &amp; Share</a:t>
            </a: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: The patient clicks “Share,” generating a unique QR code.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endParaRPr lang="en-US" sz="3300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</a:t>
            </a:r>
            <a:r>
              <a:rPr lang="en-US" sz="3300" b="1" dirty="0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Scan &amp; View</a:t>
            </a: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: A doctor scans the QR code using their device.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endParaRPr lang="en-US" sz="3300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</a:t>
            </a:r>
            <a:r>
              <a:rPr lang="en-US" sz="3300" b="1" dirty="0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Secure Access</a:t>
            </a: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: The doctor gets instant, read-only access to the report. The patient shares the record while keeping full control—no downloads, no edits.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83946" y="2700969"/>
            <a:ext cx="5427846" cy="4885061"/>
          </a:xfrm>
          <a:custGeom>
            <a:avLst/>
            <a:gdLst/>
            <a:ahLst/>
            <a:cxnLst/>
            <a:rect l="l" t="t" r="r" b="b"/>
            <a:pathLst>
              <a:path w="5427846" h="4885061">
                <a:moveTo>
                  <a:pt x="0" y="0"/>
                </a:moveTo>
                <a:lnTo>
                  <a:pt x="5427846" y="0"/>
                </a:lnTo>
                <a:lnTo>
                  <a:pt x="5427846" y="4885062"/>
                </a:lnTo>
                <a:lnTo>
                  <a:pt x="0" y="4885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390228" y="750214"/>
            <a:ext cx="1965536" cy="1672269"/>
          </a:xfrm>
          <a:custGeom>
            <a:avLst/>
            <a:gdLst/>
            <a:ahLst/>
            <a:cxnLst/>
            <a:rect l="l" t="t" r="r" b="b"/>
            <a:pathLst>
              <a:path w="1965536" h="1672269">
                <a:moveTo>
                  <a:pt x="0" y="1672269"/>
                </a:moveTo>
                <a:lnTo>
                  <a:pt x="1965535" y="1672269"/>
                </a:lnTo>
                <a:lnTo>
                  <a:pt x="1965535" y="0"/>
                </a:lnTo>
                <a:lnTo>
                  <a:pt x="0" y="0"/>
                </a:lnTo>
                <a:lnTo>
                  <a:pt x="0" y="167226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60028" y="230508"/>
            <a:ext cx="11108372" cy="1384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b="1" dirty="0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FUTURE SCOPE: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836450"/>
            <a:ext cx="18015283" cy="824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&gt;&gt;</a:t>
            </a:r>
            <a:r>
              <a:rPr lang="en-US" sz="2899" dirty="0" err="1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MediWallet</a:t>
            </a:r>
            <a:r>
              <a:rPr lang="en-US" sz="28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 is just getting started—our platform is built to grow.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&gt;&gt;</a:t>
            </a:r>
            <a:r>
              <a:rPr lang="en-US" sz="2999" b="1" dirty="0" err="1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Mainnet</a:t>
            </a:r>
            <a:r>
              <a:rPr lang="en-US" sz="2999" b="1" dirty="0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&amp; Layer-2 Integration:</a:t>
            </a:r>
            <a:r>
              <a:rPr lang="en-US" sz="29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 Move from Ethereum </a:t>
            </a:r>
            <a:r>
              <a:rPr lang="en-US" sz="2999" dirty="0" err="1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Testnet</a:t>
            </a:r>
            <a:r>
              <a:rPr lang="en-US" sz="29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 to a real network and Layer-2 solutions like Polygon or </a:t>
            </a:r>
            <a:r>
              <a:rPr lang="en-US" sz="2999" dirty="0" err="1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Arbitrum</a:t>
            </a:r>
            <a:r>
              <a:rPr lang="en-US" sz="29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 for faster, cheaper transactions.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endParaRPr lang="en-US" sz="2999" dirty="0">
              <a:solidFill>
                <a:srgbClr val="FFFFFF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&gt;&gt;</a:t>
            </a:r>
            <a:r>
              <a:rPr lang="en-US" sz="2899" b="1" dirty="0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EMR/EHR Integration:</a:t>
            </a:r>
            <a:r>
              <a:rPr lang="en-US" sz="28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 Build APIs so hospitals can securely send records to a patient’s </a:t>
            </a:r>
            <a:r>
              <a:rPr lang="en-US" sz="2899" dirty="0" err="1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VeriVault</a:t>
            </a:r>
            <a:r>
              <a:rPr lang="en-US" sz="28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 with permission.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&gt;&gt;</a:t>
            </a:r>
            <a:r>
              <a:rPr lang="en-US" sz="2899" b="1" dirty="0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Insurance &amp; Pharmacy Access</a:t>
            </a:r>
            <a:r>
              <a:rPr lang="en-US" sz="28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: Let users safely share diagnoses or prescriptions with insurers and pharmacies.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&gt;&gt;</a:t>
            </a:r>
            <a:r>
              <a:rPr lang="en-US" sz="2899" b="1" dirty="0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AI Health Insights</a:t>
            </a:r>
            <a:r>
              <a:rPr lang="en-US" sz="28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: Add AI features that summarize lab reports in simple, easy-to-understand language for patients.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&gt;&gt;</a:t>
            </a:r>
            <a:r>
              <a:rPr lang="en-US" sz="2899" b="1" dirty="0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Emergency Access Protocol: </a:t>
            </a:r>
            <a:r>
              <a:rPr lang="en-US" sz="2899" dirty="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Create a “break-glass” option for patients to give emergency access to a trusted contact in critical situations.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0853"/>
            <a:ext cx="18288000" cy="10780337"/>
          </a:xfrm>
          <a:custGeom>
            <a:avLst/>
            <a:gdLst/>
            <a:ahLst/>
            <a:cxnLst/>
            <a:rect l="l" t="t" r="r" b="b"/>
            <a:pathLst>
              <a:path w="18288000" h="10780337">
                <a:moveTo>
                  <a:pt x="0" y="0"/>
                </a:moveTo>
                <a:lnTo>
                  <a:pt x="18288000" y="0"/>
                </a:lnTo>
                <a:lnTo>
                  <a:pt x="18288000" y="10780336"/>
                </a:lnTo>
                <a:lnTo>
                  <a:pt x="0" y="1078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4" r="-90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84729" y="3184183"/>
            <a:ext cx="8501261" cy="326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7"/>
              </a:lnSpc>
            </a:pPr>
            <a:r>
              <a:rPr lang="en-US" sz="17098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85991" y="8757602"/>
            <a:ext cx="6502009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~ Team </a:t>
            </a:r>
            <a:r>
              <a:rPr lang="en-US" sz="5199" dirty="0" err="1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MediWallet</a:t>
            </a:r>
            <a:endParaRPr lang="en-US" sz="5199" dirty="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38562"/>
            <a:ext cx="18288000" cy="10564124"/>
          </a:xfrm>
          <a:custGeom>
            <a:avLst/>
            <a:gdLst/>
            <a:ahLst/>
            <a:cxnLst/>
            <a:rect l="l" t="t" r="r" b="b"/>
            <a:pathLst>
              <a:path w="18288000" h="10564124">
                <a:moveTo>
                  <a:pt x="0" y="0"/>
                </a:moveTo>
                <a:lnTo>
                  <a:pt x="18288000" y="0"/>
                </a:lnTo>
                <a:lnTo>
                  <a:pt x="18288000" y="10564124"/>
                </a:lnTo>
                <a:lnTo>
                  <a:pt x="0" y="10564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01" r="-86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481" y="3464704"/>
            <a:ext cx="575740" cy="296506"/>
          </a:xfrm>
          <a:custGeom>
            <a:avLst/>
            <a:gdLst/>
            <a:ahLst/>
            <a:cxnLst/>
            <a:rect l="l" t="t" r="r" b="b"/>
            <a:pathLst>
              <a:path w="575740" h="296506">
                <a:moveTo>
                  <a:pt x="0" y="0"/>
                </a:moveTo>
                <a:lnTo>
                  <a:pt x="575740" y="0"/>
                </a:lnTo>
                <a:lnTo>
                  <a:pt x="575740" y="296505"/>
                </a:lnTo>
                <a:lnTo>
                  <a:pt x="0" y="296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537" y="4507007"/>
            <a:ext cx="619683" cy="319137"/>
          </a:xfrm>
          <a:custGeom>
            <a:avLst/>
            <a:gdLst/>
            <a:ahLst/>
            <a:cxnLst/>
            <a:rect l="l" t="t" r="r" b="b"/>
            <a:pathLst>
              <a:path w="619683" h="319137">
                <a:moveTo>
                  <a:pt x="0" y="0"/>
                </a:moveTo>
                <a:lnTo>
                  <a:pt x="619684" y="0"/>
                </a:lnTo>
                <a:lnTo>
                  <a:pt x="619684" y="319137"/>
                </a:lnTo>
                <a:lnTo>
                  <a:pt x="0" y="319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63386" y="6978981"/>
            <a:ext cx="638265" cy="328706"/>
          </a:xfrm>
          <a:custGeom>
            <a:avLst/>
            <a:gdLst/>
            <a:ahLst/>
            <a:cxnLst/>
            <a:rect l="l" t="t" r="r" b="b"/>
            <a:pathLst>
              <a:path w="638265" h="328706">
                <a:moveTo>
                  <a:pt x="0" y="0"/>
                </a:moveTo>
                <a:lnTo>
                  <a:pt x="638264" y="0"/>
                </a:lnTo>
                <a:lnTo>
                  <a:pt x="638264" y="328706"/>
                </a:lnTo>
                <a:lnTo>
                  <a:pt x="0" y="328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9698" y="1979380"/>
            <a:ext cx="867627" cy="8372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51640" y="6028301"/>
            <a:ext cx="985161" cy="950680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2163386" y="9547120"/>
            <a:ext cx="685671" cy="353120"/>
          </a:xfrm>
          <a:custGeom>
            <a:avLst/>
            <a:gdLst/>
            <a:ahLst/>
            <a:cxnLst/>
            <a:rect l="l" t="t" r="r" b="b"/>
            <a:pathLst>
              <a:path w="685671" h="353120">
                <a:moveTo>
                  <a:pt x="0" y="0"/>
                </a:moveTo>
                <a:lnTo>
                  <a:pt x="685671" y="0"/>
                </a:lnTo>
                <a:lnTo>
                  <a:pt x="685671" y="353121"/>
                </a:lnTo>
                <a:lnTo>
                  <a:pt x="0" y="353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4378" y="-9524"/>
            <a:ext cx="11833821" cy="1451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PROBLEM STATEMENT: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581530" y="3233585"/>
            <a:ext cx="17456483" cy="67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Patients often lack full control over their medical records.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168385" y="4177113"/>
            <a:ext cx="17259300" cy="67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Records can be tampered, lost, or accessed without consent.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0920" y="1514474"/>
            <a:ext cx="7153480" cy="840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WHAT’S THE PROBLEM?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168385" y="5671053"/>
            <a:ext cx="12940214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WHY THIS PROBLEM IS RELEVANT!!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01650" y="6824848"/>
            <a:ext cx="13642338" cy="312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0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Healthcare decisions depend on accurate and complete records.</a:t>
            </a:r>
          </a:p>
          <a:p>
            <a:pPr algn="ctr">
              <a:lnSpc>
                <a:spcPts val="4970"/>
              </a:lnSpc>
              <a:spcBef>
                <a:spcPct val="0"/>
              </a:spcBef>
            </a:pPr>
            <a:endParaRPr lang="en-US" sz="355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970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Data breaches and misuse of health data are increasing globally.</a:t>
            </a:r>
          </a:p>
          <a:p>
            <a:pPr algn="ctr">
              <a:lnSpc>
                <a:spcPts val="4970"/>
              </a:lnSpc>
              <a:spcBef>
                <a:spcPct val="0"/>
              </a:spcBef>
            </a:pPr>
            <a:endParaRPr lang="en-US" sz="355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970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Lack of secure sharing delays treatment and increases patient risk.</a:t>
            </a:r>
          </a:p>
        </p:txBody>
      </p:sp>
      <p:sp>
        <p:nvSpPr>
          <p:cNvPr id="15" name="Freeform 15"/>
          <p:cNvSpPr/>
          <p:nvPr/>
        </p:nvSpPr>
        <p:spPr>
          <a:xfrm>
            <a:off x="2458815" y="8251025"/>
            <a:ext cx="685671" cy="353120"/>
          </a:xfrm>
          <a:custGeom>
            <a:avLst/>
            <a:gdLst/>
            <a:ahLst/>
            <a:cxnLst/>
            <a:rect l="l" t="t" r="r" b="b"/>
            <a:pathLst>
              <a:path w="685671" h="353120">
                <a:moveTo>
                  <a:pt x="0" y="0"/>
                </a:moveTo>
                <a:lnTo>
                  <a:pt x="685671" y="0"/>
                </a:lnTo>
                <a:lnTo>
                  <a:pt x="685671" y="353120"/>
                </a:lnTo>
                <a:lnTo>
                  <a:pt x="0" y="353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84" r="-6584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6265" y="1289787"/>
            <a:ext cx="985161" cy="9506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54343" y="762000"/>
            <a:ext cx="16230600" cy="541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9"/>
              </a:lnSpc>
              <a:spcBef>
                <a:spcPct val="0"/>
              </a:spcBef>
            </a:pPr>
            <a:r>
              <a:rPr lang="en-US" sz="6578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SUPPORTING STATS/EXAMPLES:</a:t>
            </a:r>
          </a:p>
          <a:p>
            <a:pPr algn="ctr">
              <a:lnSpc>
                <a:spcPts val="5429"/>
              </a:lnSpc>
              <a:spcBef>
                <a:spcPct val="0"/>
              </a:spcBef>
            </a:pPr>
            <a:endParaRPr lang="en-US" sz="6578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                                                              According to WHO, up to 30% of health records in developing countries are incomplete or misplaced.</a:t>
            </a:r>
          </a:p>
          <a:p>
            <a:pPr algn="ctr">
              <a:lnSpc>
                <a:spcPts val="5429"/>
              </a:lnSpc>
              <a:spcBef>
                <a:spcPct val="0"/>
              </a:spcBef>
            </a:pPr>
            <a:endParaRPr lang="en-US" sz="3878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                                                          Recent studies show over 50% of patients face difficulty sharing medical records across hospitals.</a:t>
            </a:r>
          </a:p>
        </p:txBody>
      </p:sp>
      <p:sp>
        <p:nvSpPr>
          <p:cNvPr id="5" name="Freeform 5"/>
          <p:cNvSpPr/>
          <p:nvPr/>
        </p:nvSpPr>
        <p:spPr>
          <a:xfrm>
            <a:off x="6586517" y="2968521"/>
            <a:ext cx="653620" cy="336615"/>
          </a:xfrm>
          <a:custGeom>
            <a:avLst/>
            <a:gdLst/>
            <a:ahLst/>
            <a:cxnLst/>
            <a:rect l="l" t="t" r="r" b="b"/>
            <a:pathLst>
              <a:path w="653620" h="336615">
                <a:moveTo>
                  <a:pt x="0" y="0"/>
                </a:moveTo>
                <a:lnTo>
                  <a:pt x="653620" y="0"/>
                </a:lnTo>
                <a:lnTo>
                  <a:pt x="653620" y="336615"/>
                </a:lnTo>
                <a:lnTo>
                  <a:pt x="0" y="336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72613" y="4959670"/>
            <a:ext cx="713903" cy="367660"/>
          </a:xfrm>
          <a:custGeom>
            <a:avLst/>
            <a:gdLst/>
            <a:ahLst/>
            <a:cxnLst/>
            <a:rect l="l" t="t" r="r" b="b"/>
            <a:pathLst>
              <a:path w="713903" h="367660">
                <a:moveTo>
                  <a:pt x="0" y="0"/>
                </a:moveTo>
                <a:lnTo>
                  <a:pt x="713904" y="0"/>
                </a:lnTo>
                <a:lnTo>
                  <a:pt x="713904" y="367660"/>
                </a:lnTo>
                <a:lnTo>
                  <a:pt x="0" y="36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0837" y="446685"/>
            <a:ext cx="1632639" cy="1164031"/>
          </a:xfrm>
          <a:custGeom>
            <a:avLst/>
            <a:gdLst/>
            <a:ahLst/>
            <a:cxnLst/>
            <a:rect l="l" t="t" r="r" b="b"/>
            <a:pathLst>
              <a:path w="1632639" h="1164031">
                <a:moveTo>
                  <a:pt x="0" y="0"/>
                </a:moveTo>
                <a:lnTo>
                  <a:pt x="1632638" y="0"/>
                </a:lnTo>
                <a:lnTo>
                  <a:pt x="1632638" y="1164030"/>
                </a:lnTo>
                <a:lnTo>
                  <a:pt x="0" y="116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942975"/>
            <a:ext cx="18288000" cy="684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42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 ~To Build a Patient-Centric Platform where individuals can securely consolidate, manage, and own their complete medical history.</a:t>
            </a:r>
          </a:p>
          <a:p>
            <a:pPr algn="ctr">
              <a:lnSpc>
                <a:spcPts val="5429"/>
              </a:lnSpc>
              <a:spcBef>
                <a:spcPct val="0"/>
              </a:spcBef>
            </a:pPr>
            <a:endParaRPr lang="en-US" sz="3878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 To Guarantee Data Integrity by using the Ethereum blockchain to create an immutable, timestamped ledger of every medical record's existence.</a:t>
            </a:r>
          </a:p>
          <a:p>
            <a:pPr algn="ctr">
              <a:lnSpc>
                <a:spcPts val="5429"/>
              </a:lnSpc>
              <a:spcBef>
                <a:spcPct val="0"/>
              </a:spcBef>
            </a:pPr>
            <a:endParaRPr lang="en-US" sz="3878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~To Empower Patients with Granular Control through a seamless sharing system, allowing them to grant temporary, view-only access to doctors and specialists via secure QR codes.</a:t>
            </a:r>
          </a:p>
        </p:txBody>
      </p:sp>
      <p:sp>
        <p:nvSpPr>
          <p:cNvPr id="4" name="Freeform 4"/>
          <p:cNvSpPr/>
          <p:nvPr/>
        </p:nvSpPr>
        <p:spPr>
          <a:xfrm>
            <a:off x="6225449" y="1968549"/>
            <a:ext cx="5560697" cy="6748419"/>
          </a:xfrm>
          <a:custGeom>
            <a:avLst/>
            <a:gdLst/>
            <a:ahLst/>
            <a:cxnLst/>
            <a:rect l="l" t="t" r="r" b="b"/>
            <a:pathLst>
              <a:path w="5560697" h="6748419">
                <a:moveTo>
                  <a:pt x="0" y="0"/>
                </a:moveTo>
                <a:lnTo>
                  <a:pt x="5560697" y="0"/>
                </a:lnTo>
                <a:lnTo>
                  <a:pt x="5560697" y="6748418"/>
                </a:lnTo>
                <a:lnTo>
                  <a:pt x="0" y="674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17582" y="150178"/>
            <a:ext cx="7615734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OBJECTIVES: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6000">
            <a:off x="-53360" y="-95472"/>
            <a:ext cx="18394721" cy="10477944"/>
          </a:xfrm>
          <a:custGeom>
            <a:avLst/>
            <a:gdLst/>
            <a:ahLst/>
            <a:cxnLst/>
            <a:rect l="l" t="t" r="r" b="b"/>
            <a:pathLst>
              <a:path w="18394721" h="10477944">
                <a:moveTo>
                  <a:pt x="0" y="191508"/>
                </a:moveTo>
                <a:lnTo>
                  <a:pt x="18286997" y="0"/>
                </a:lnTo>
                <a:lnTo>
                  <a:pt x="18394720" y="10286436"/>
                </a:lnTo>
                <a:lnTo>
                  <a:pt x="107723" y="10477944"/>
                </a:lnTo>
                <a:lnTo>
                  <a:pt x="0" y="191508"/>
                </a:lnTo>
                <a:close/>
              </a:path>
            </a:pathLst>
          </a:custGeom>
          <a:blipFill>
            <a:blip r:embed="rId2"/>
            <a:stretch>
              <a:fillRect l="-17337" t="36" r="-1003" b="-329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2632" y="171166"/>
            <a:ext cx="1137740" cy="980525"/>
          </a:xfrm>
          <a:custGeom>
            <a:avLst/>
            <a:gdLst/>
            <a:ahLst/>
            <a:cxnLst/>
            <a:rect l="l" t="t" r="r" b="b"/>
            <a:pathLst>
              <a:path w="1137740" h="980525">
                <a:moveTo>
                  <a:pt x="0" y="0"/>
                </a:moveTo>
                <a:lnTo>
                  <a:pt x="1137741" y="0"/>
                </a:lnTo>
                <a:lnTo>
                  <a:pt x="1137741" y="980525"/>
                </a:lnTo>
                <a:lnTo>
                  <a:pt x="0" y="9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7182" y="9241"/>
            <a:ext cx="8422618" cy="1410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dirty="0">
                <a:solidFill>
                  <a:srgbClr val="FFFFFF"/>
                </a:solidFill>
                <a:latin typeface="Protest Riot"/>
                <a:ea typeface="Protest Riot"/>
                <a:cs typeface="Protest Riot"/>
                <a:sym typeface="Protest Riot"/>
              </a:rPr>
              <a:t>KEY FEATURES: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2632" y="1496276"/>
            <a:ext cx="10304471" cy="851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~Unified Patient Dashboard</a:t>
            </a:r>
          </a:p>
          <a:p>
            <a:pPr algn="ctr">
              <a:lnSpc>
                <a:spcPts val="4092"/>
              </a:lnSpc>
              <a:spcBef>
                <a:spcPct val="0"/>
              </a:spcBef>
            </a:pPr>
            <a:endParaRPr lang="en-US" sz="3679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92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&gt; One place to upload, view, and manage all your health documents—PDFs, lab scans, images, and more. </a:t>
            </a:r>
          </a:p>
          <a:p>
            <a:pPr algn="ctr">
              <a:lnSpc>
                <a:spcPts val="4092"/>
              </a:lnSpc>
              <a:spcBef>
                <a:spcPct val="0"/>
              </a:spcBef>
            </a:pPr>
            <a:endParaRPr lang="en-US" sz="292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92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&gt; Makes tracking your medical history simple and organized.</a:t>
            </a:r>
          </a:p>
          <a:p>
            <a:pPr algn="ctr">
              <a:lnSpc>
                <a:spcPts val="4092"/>
              </a:lnSpc>
              <a:spcBef>
                <a:spcPct val="0"/>
              </a:spcBef>
            </a:pPr>
            <a:endParaRPr lang="en-US" sz="292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352"/>
              </a:lnSpc>
              <a:spcBef>
                <a:spcPct val="0"/>
              </a:spcBef>
            </a:pPr>
            <a:r>
              <a:rPr lang="en-US" sz="382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 Immutable Proof of Record</a:t>
            </a:r>
          </a:p>
          <a:p>
            <a:pPr algn="ctr">
              <a:lnSpc>
                <a:spcPts val="4092"/>
              </a:lnSpc>
              <a:spcBef>
                <a:spcPct val="0"/>
              </a:spcBef>
            </a:pPr>
            <a:endParaRPr lang="en-US" sz="382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92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 Every document gets a unique digital fingerprint stored on the blockchain.</a:t>
            </a:r>
          </a:p>
          <a:p>
            <a:pPr algn="ctr">
              <a:lnSpc>
                <a:spcPts val="4092"/>
              </a:lnSpc>
              <a:spcBef>
                <a:spcPct val="0"/>
              </a:spcBef>
            </a:pPr>
            <a:endParaRPr lang="en-US" sz="292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92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 This proves your file existed at a certain time and hasn’t been tampered with.</a:t>
            </a:r>
          </a:p>
          <a:p>
            <a:pPr algn="ctr">
              <a:lnSpc>
                <a:spcPts val="4092"/>
              </a:lnSpc>
              <a:spcBef>
                <a:spcPct val="0"/>
              </a:spcBef>
            </a:pPr>
            <a:endParaRPr lang="en-US" sz="292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4092"/>
              </a:lnSpc>
              <a:spcBef>
                <a:spcPct val="0"/>
              </a:spcBef>
            </a:pPr>
            <a:endParaRPr lang="en-US" sz="292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704" y="345592"/>
            <a:ext cx="2367870" cy="2744001"/>
          </a:xfrm>
          <a:custGeom>
            <a:avLst/>
            <a:gdLst/>
            <a:ahLst/>
            <a:cxnLst/>
            <a:rect l="l" t="t" r="r" b="b"/>
            <a:pathLst>
              <a:path w="2367870" h="2744001">
                <a:moveTo>
                  <a:pt x="0" y="0"/>
                </a:moveTo>
                <a:lnTo>
                  <a:pt x="2367870" y="0"/>
                </a:lnTo>
                <a:lnTo>
                  <a:pt x="2367870" y="2744000"/>
                </a:lnTo>
                <a:lnTo>
                  <a:pt x="0" y="27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r="-12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68404" y="8545014"/>
            <a:ext cx="2438585" cy="1426572"/>
          </a:xfrm>
          <a:custGeom>
            <a:avLst/>
            <a:gdLst/>
            <a:ahLst/>
            <a:cxnLst/>
            <a:rect l="l" t="t" r="r" b="b"/>
            <a:pathLst>
              <a:path w="2438585" h="1426572">
                <a:moveTo>
                  <a:pt x="0" y="0"/>
                </a:moveTo>
                <a:lnTo>
                  <a:pt x="2438585" y="0"/>
                </a:lnTo>
                <a:lnTo>
                  <a:pt x="2438585" y="1426572"/>
                </a:lnTo>
                <a:lnTo>
                  <a:pt x="0" y="142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2851" y="973179"/>
            <a:ext cx="16002298" cy="786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sz="4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 Privacy-First Design</a:t>
            </a:r>
          </a:p>
          <a:p>
            <a:pPr algn="ctr">
              <a:lnSpc>
                <a:spcPts val="5429"/>
              </a:lnSpc>
              <a:spcBef>
                <a:spcPct val="0"/>
              </a:spcBef>
            </a:pPr>
            <a:endParaRPr lang="en-US" sz="4878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 Your actual medical files are never on the blockchain.</a:t>
            </a:r>
          </a:p>
          <a:p>
            <a:pPr algn="ctr">
              <a:lnSpc>
                <a:spcPts val="5429"/>
              </a:lnSpc>
              <a:spcBef>
                <a:spcPct val="0"/>
              </a:spcBef>
            </a:pPr>
            <a:endParaRPr lang="en-US" sz="3878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 They’re stored securely off-chain (IPFS), and you control who can access them.</a:t>
            </a:r>
          </a:p>
          <a:p>
            <a:pPr algn="ctr">
              <a:lnSpc>
                <a:spcPts val="5429"/>
              </a:lnSpc>
              <a:spcBef>
                <a:spcPct val="0"/>
              </a:spcBef>
            </a:pPr>
            <a:endParaRPr lang="en-US" sz="3878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6549"/>
              </a:lnSpc>
              <a:spcBef>
                <a:spcPct val="0"/>
              </a:spcBef>
            </a:pPr>
            <a:r>
              <a:rPr lang="en-US" sz="46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 On-Demand Secure Sharing</a:t>
            </a:r>
          </a:p>
          <a:p>
            <a:pPr algn="ctr">
              <a:lnSpc>
                <a:spcPts val="5429"/>
              </a:lnSpc>
              <a:spcBef>
                <a:spcPct val="0"/>
              </a:spcBef>
            </a:pPr>
            <a:endParaRPr lang="en-US" sz="4678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 Share any record with a doctor using a temporary, single-use QR code.</a:t>
            </a:r>
          </a:p>
          <a:p>
            <a:pPr algn="ctr">
              <a:lnSpc>
                <a:spcPts val="5429"/>
              </a:lnSpc>
              <a:spcBef>
                <a:spcPct val="0"/>
              </a:spcBef>
            </a:pPr>
            <a:endParaRPr lang="en-US" sz="3878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 Doctors get read-only access, and you remain in full control.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-103922"/>
            <a:ext cx="18592800" cy="10494843"/>
          </a:xfrm>
          <a:custGeom>
            <a:avLst/>
            <a:gdLst/>
            <a:ahLst/>
            <a:cxnLst/>
            <a:rect l="l" t="t" r="r" b="b"/>
            <a:pathLst>
              <a:path w="18288000" h="10494843">
                <a:moveTo>
                  <a:pt x="0" y="0"/>
                </a:moveTo>
                <a:lnTo>
                  <a:pt x="18288000" y="0"/>
                </a:lnTo>
                <a:lnTo>
                  <a:pt x="18288000" y="10494843"/>
                </a:lnTo>
                <a:lnTo>
                  <a:pt x="0" y="104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06" r="-765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341064" y="2171700"/>
            <a:ext cx="17605872" cy="2004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How it works: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 Patient Uploads File (React Frontend)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 You upload your medical document through a simple, user-friendly dashboard.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~Backend Handles Storage (Node.js)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 The backend sends your file to IPFS, a decentralized storage network.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~IPFS returns a unique content hash (CID) for your file.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Integrity Check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The backend creates a SHA-256 hash of the file to ensure it hasn’t been tampered with.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Blockchain Recording (Ethereum Smart Contract)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The file’s IPFS hash and metadata are stored on the blockchain.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This guarantees your record is immutable and verifiable.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Secure QR Code for Doctors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 unique QR code is generated for temporary, read-only access.</a:t>
            </a:r>
          </a:p>
          <a:p>
            <a:pPr algn="ctr">
              <a:lnSpc>
                <a:spcPts val="5569"/>
              </a:lnSpc>
            </a:pPr>
            <a:endParaRPr lang="en-US" sz="397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569"/>
              </a:lnSpc>
              <a:spcBef>
                <a:spcPct val="0"/>
              </a:spcBef>
            </a:pPr>
            <a:r>
              <a:rPr lang="en-US" sz="39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Doctors can scan it to view your records securely, without compromising your privacy.</a:t>
            </a:r>
          </a:p>
        </p:txBody>
      </p:sp>
      <p:sp>
        <p:nvSpPr>
          <p:cNvPr id="4" name="Freeform 4"/>
          <p:cNvSpPr/>
          <p:nvPr/>
        </p:nvSpPr>
        <p:spPr>
          <a:xfrm>
            <a:off x="4821050" y="267411"/>
            <a:ext cx="1373413" cy="1399861"/>
          </a:xfrm>
          <a:custGeom>
            <a:avLst/>
            <a:gdLst/>
            <a:ahLst/>
            <a:cxnLst/>
            <a:rect l="l" t="t" r="r" b="b"/>
            <a:pathLst>
              <a:path w="1373413" h="1399861">
                <a:moveTo>
                  <a:pt x="0" y="0"/>
                </a:moveTo>
                <a:lnTo>
                  <a:pt x="1373412" y="0"/>
                </a:lnTo>
                <a:lnTo>
                  <a:pt x="1373412" y="1399860"/>
                </a:lnTo>
                <a:lnTo>
                  <a:pt x="0" y="1399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58589" y="2290979"/>
            <a:ext cx="996945" cy="528381"/>
          </a:xfrm>
          <a:custGeom>
            <a:avLst/>
            <a:gdLst/>
            <a:ahLst/>
            <a:cxnLst/>
            <a:rect l="l" t="t" r="r" b="b"/>
            <a:pathLst>
              <a:path w="996945" h="528381">
                <a:moveTo>
                  <a:pt x="0" y="0"/>
                </a:moveTo>
                <a:lnTo>
                  <a:pt x="996945" y="0"/>
                </a:lnTo>
                <a:lnTo>
                  <a:pt x="996945" y="528381"/>
                </a:lnTo>
                <a:lnTo>
                  <a:pt x="0" y="5283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6194463" y="130894"/>
            <a:ext cx="12322137" cy="1519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SYSTEM ARCHITECTURE: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7" r="-13307" b="-6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40075" y="-429468"/>
            <a:ext cx="16207850" cy="1008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3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Integriy Check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endParaRPr lang="en-US" sz="357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 The backend creates a SHA-256 hash of the file to ensure it hasn’t been tampered with.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endParaRPr lang="en-US" sz="357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~Blockchain Recording (Ethereum Smart Contract)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endParaRPr lang="en-US" sz="357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~The file’s IPFS hash and metadata are stored on the blockchain.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endParaRPr lang="en-US" sz="357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~This guarantees your record to be immutable and verifiable.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endParaRPr lang="en-US" sz="357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~Secure QR Code for Doctors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endParaRPr lang="en-US" sz="357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~A unique QR code is generated for temporary, read-only access.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endParaRPr lang="en-US" sz="3573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~Doctors can scan it to view your records securely, without compromising your privacy.</a:t>
            </a:r>
          </a:p>
        </p:txBody>
      </p:sp>
      <p:sp>
        <p:nvSpPr>
          <p:cNvPr id="4" name="Freeform 4"/>
          <p:cNvSpPr/>
          <p:nvPr/>
        </p:nvSpPr>
        <p:spPr>
          <a:xfrm>
            <a:off x="5863873" y="276281"/>
            <a:ext cx="1383759" cy="752419"/>
          </a:xfrm>
          <a:custGeom>
            <a:avLst/>
            <a:gdLst/>
            <a:ahLst/>
            <a:cxnLst/>
            <a:rect l="l" t="t" r="r" b="b"/>
            <a:pathLst>
              <a:path w="1383759" h="752419">
                <a:moveTo>
                  <a:pt x="0" y="0"/>
                </a:moveTo>
                <a:lnTo>
                  <a:pt x="1383759" y="0"/>
                </a:lnTo>
                <a:lnTo>
                  <a:pt x="1383759" y="752419"/>
                </a:lnTo>
                <a:lnTo>
                  <a:pt x="0" y="75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1540" y="936296"/>
            <a:ext cx="2628900" cy="1123257"/>
          </a:xfrm>
          <a:custGeom>
            <a:avLst/>
            <a:gdLst/>
            <a:ahLst/>
            <a:cxnLst/>
            <a:rect l="l" t="t" r="r" b="b"/>
            <a:pathLst>
              <a:path w="2628900" h="1123257">
                <a:moveTo>
                  <a:pt x="0" y="0"/>
                </a:moveTo>
                <a:lnTo>
                  <a:pt x="2628900" y="0"/>
                </a:lnTo>
                <a:lnTo>
                  <a:pt x="2628900" y="1123257"/>
                </a:lnTo>
                <a:lnTo>
                  <a:pt x="0" y="1123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4225" y="559475"/>
            <a:ext cx="1248951" cy="1458629"/>
          </a:xfrm>
          <a:custGeom>
            <a:avLst/>
            <a:gdLst/>
            <a:ahLst/>
            <a:cxnLst/>
            <a:rect l="l" t="t" r="r" b="b"/>
            <a:pathLst>
              <a:path w="1248951" h="1458629">
                <a:moveTo>
                  <a:pt x="0" y="0"/>
                </a:moveTo>
                <a:lnTo>
                  <a:pt x="1248950" y="0"/>
                </a:lnTo>
                <a:lnTo>
                  <a:pt x="1248950" y="1458629"/>
                </a:lnTo>
                <a:lnTo>
                  <a:pt x="0" y="1458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8647" y="4713605"/>
            <a:ext cx="16671937" cy="72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dirty="0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          </a:t>
            </a:r>
            <a:r>
              <a:rPr lang="en-US" sz="44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ROLE                      FUNCTIONALITIES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85624" y="660072"/>
            <a:ext cx="10033463" cy="1010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9"/>
              </a:lnSpc>
              <a:spcBef>
                <a:spcPct val="0"/>
              </a:spcBef>
            </a:pPr>
            <a:r>
              <a:rPr lang="en-US" sz="617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User Roles &amp; Functionalities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6490" y="2392079"/>
            <a:ext cx="16230600" cy="152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9"/>
              </a:lnSpc>
              <a:spcBef>
                <a:spcPct val="0"/>
              </a:spcBef>
            </a:pPr>
            <a:r>
              <a:rPr lang="en-US" sz="437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&gt;&gt;Our system is built on a clear and simple power dynamic: the patient has total control.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59296" y="6008944"/>
            <a:ext cx="2574904" cy="739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PATIENT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63492" y="5871077"/>
            <a:ext cx="8401583" cy="17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can login,upload records,view full medical history</a:t>
            </a:r>
          </a:p>
          <a:p>
            <a:pPr algn="ctr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and generate secure QR codes to share specific </a:t>
            </a:r>
          </a:p>
          <a:p>
            <a:pPr algn="ctr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documents.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1300" y="8027449"/>
            <a:ext cx="2574903" cy="726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DOCTOR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0004" y="7895688"/>
            <a:ext cx="7886793" cy="1725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can scan a patient-provided QR code</a:t>
            </a: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to get </a:t>
            </a:r>
            <a:r>
              <a:rPr lang="en-US" sz="3300" dirty="0" err="1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temporary,view</a:t>
            </a: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only access to specific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records,no</a:t>
            </a:r>
            <a:r>
              <a:rPr lang="en-US" sz="33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login required.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4007222" y="4437380"/>
            <a:ext cx="137118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4007222" y="9993090"/>
            <a:ext cx="137118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17719087" y="4437380"/>
            <a:ext cx="0" cy="555571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7612066" y="4437380"/>
            <a:ext cx="0" cy="555571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4026272" y="4437380"/>
            <a:ext cx="0" cy="555571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007222" y="5707949"/>
            <a:ext cx="137118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1147</Words>
  <Application>Microsoft Office PowerPoint</Application>
  <PresentationFormat>Custom</PresentationFormat>
  <Paragraphs>166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Gagalin</vt:lpstr>
      <vt:lpstr>Georgia Pro Condensed</vt:lpstr>
      <vt:lpstr>Impact</vt:lpstr>
      <vt:lpstr>Georgia Pro Bold</vt:lpstr>
      <vt:lpstr>Georgia Pro Condensed Bold</vt:lpstr>
      <vt:lpstr>Protest Riot</vt:lpstr>
      <vt:lpstr>Calibri</vt:lpstr>
      <vt:lpstr>Yeseva One</vt:lpstr>
      <vt:lpstr>Georgia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hackathon</dc:title>
  <cp:lastModifiedBy>Shatakshi Singh</cp:lastModifiedBy>
  <cp:revision>2</cp:revision>
  <dcterms:created xsi:type="dcterms:W3CDTF">2006-08-16T00:00:00Z</dcterms:created>
  <dcterms:modified xsi:type="dcterms:W3CDTF">2025-08-24T17:54:13Z</dcterms:modified>
  <dc:identifier>DAGw5kfo2Uc</dc:identifier>
</cp:coreProperties>
</file>